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0" r:id="rId2"/>
    <p:sldId id="256" r:id="rId3"/>
    <p:sldId id="272" r:id="rId4"/>
    <p:sldId id="271" r:id="rId5"/>
    <p:sldId id="257" r:id="rId6"/>
    <p:sldId id="258" r:id="rId7"/>
    <p:sldId id="259" r:id="rId8"/>
    <p:sldId id="260" r:id="rId9"/>
    <p:sldId id="274" r:id="rId10"/>
    <p:sldId id="273" r:id="rId11"/>
    <p:sldId id="261" r:id="rId12"/>
    <p:sldId id="276" r:id="rId13"/>
    <p:sldId id="275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4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211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518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2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000"/>
            </a:lvl2pPr>
            <a:lvl3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/>
            </a:lvl3pPr>
            <a:lvl4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600"/>
            </a:lvl4pPr>
            <a:lvl5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668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384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49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536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1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014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559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37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64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18FFF5F-A0C9-4B6D-988A-4B5C1B26A35C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CA836C9-4BB5-4B90-B3F7-9A8635D4F489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20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2713" y="758952"/>
            <a:ext cx="10299469" cy="3566160"/>
          </a:xfrm>
        </p:spPr>
        <p:txBody>
          <a:bodyPr>
            <a:normAutofit/>
          </a:bodyPr>
          <a:lstStyle/>
          <a:p>
            <a:pPr algn="ctr">
              <a:spcAft>
                <a:spcPts val="1800"/>
              </a:spcAft>
            </a:pPr>
            <a:r>
              <a:rPr lang="zh-CN" altLang="en-US" sz="6000" dirty="0" smtClean="0"/>
              <a:t>第</a:t>
            </a:r>
            <a:r>
              <a:rPr lang="en-US" altLang="zh-CN" sz="6000" dirty="0" smtClean="0"/>
              <a:t>6</a:t>
            </a:r>
            <a:r>
              <a:rPr lang="zh-CN" altLang="en-US" sz="6000" dirty="0" smtClean="0"/>
              <a:t>章</a:t>
            </a:r>
            <a:r>
              <a:rPr lang="en-US" altLang="zh-CN" sz="6000" dirty="0" smtClean="0"/>
              <a:t/>
            </a:r>
            <a:br>
              <a:rPr lang="en-US" altLang="zh-CN" sz="6000" dirty="0" smtClean="0"/>
            </a:br>
            <a:r>
              <a:rPr lang="zh-CN" altLang="en-US" sz="6000" dirty="0" smtClean="0"/>
              <a:t>  </a:t>
            </a:r>
            <a:r>
              <a:rPr lang="en-US" altLang="zh-CN" sz="6000" dirty="0" smtClean="0"/>
              <a:t/>
            </a:r>
            <a:br>
              <a:rPr lang="en-US" altLang="zh-CN" sz="6000" dirty="0" smtClean="0"/>
            </a:br>
            <a:r>
              <a:rPr lang="zh-CN" altLang="en-US" sz="6000" dirty="0" smtClean="0"/>
              <a:t>计算机网络基础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3062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6.4 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Internet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基础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6.4.1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的起源和发展</a:t>
            </a:r>
          </a:p>
          <a:p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Internet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的起源和发展</a:t>
            </a:r>
          </a:p>
          <a:p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Internet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在中国的发展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）公用计算机互联网（</a:t>
            </a:r>
            <a:r>
              <a:rPr lang="en-US" altLang="zh-CN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ChinaNet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）。 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）中国教育和科研计算机网（</a:t>
            </a:r>
            <a:r>
              <a:rPr lang="en-US" altLang="zh-CN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CERNet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）。 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）中国科技信息网（</a:t>
            </a:r>
            <a:r>
              <a:rPr lang="en-US" altLang="zh-CN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CSTNet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）。 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）国家公用经济信息通信网络（金桥网：</a:t>
            </a:r>
            <a:r>
              <a:rPr lang="en-US" altLang="zh-CN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ChinaGBN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）。 </a:t>
            </a:r>
          </a:p>
          <a:p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Internet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的发展趋势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）规模更大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）速度更快。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）更安全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）更智能。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8005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6.4.2  Internet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的组成及常用专业术语</a:t>
            </a:r>
            <a:endParaRPr lang="zh-CN" altLang="en-US" sz="2800" b="1" i="0" u="none" strike="noStrike" baseline="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altLang="zh-CN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Internet</a:t>
            </a:r>
            <a:r>
              <a:rPr lang="zh-CN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的组成</a:t>
            </a:r>
          </a:p>
          <a:p>
            <a:pPr lvl="0"/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）物理网。</a:t>
            </a:r>
          </a:p>
          <a:p>
            <a:pPr lvl="0"/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）协议。</a:t>
            </a:r>
          </a:p>
          <a:p>
            <a:pPr lvl="0"/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）应用软件。</a:t>
            </a:r>
          </a:p>
          <a:p>
            <a:pPr lvl="0"/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）信息。</a:t>
            </a:r>
          </a:p>
          <a:p>
            <a:pPr lvl="0"/>
            <a:r>
              <a:rPr lang="en-US" altLang="zh-CN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Internet</a:t>
            </a:r>
            <a:r>
              <a:rPr lang="zh-CN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的常用专业术语</a:t>
            </a:r>
          </a:p>
          <a:p>
            <a:pPr lvl="0"/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ISP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</a:p>
          <a:p>
            <a:pPr lvl="0"/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PPP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协议： </a:t>
            </a:r>
          </a:p>
          <a:p>
            <a:pPr lvl="0"/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DNS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</a:p>
          <a:p>
            <a:pPr lvl="0"/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）博客：</a:t>
            </a:r>
          </a:p>
          <a:p>
            <a:pPr marR="0" lvl="0" rtl="0"/>
            <a:endParaRPr lang="zh-CN" altLang="en-US" b="1" i="0" u="none" strike="noStrike" baseline="0" dirty="0" smtClean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6191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6.4.3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Internet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IP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地址及域名系统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IP</a:t>
            </a:r>
            <a:r>
              <a:rPr lang="zh-CN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地址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地址的概念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）子网掩码。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IPv6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①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规模更大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②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速度更快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③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更安全可信。</a:t>
            </a:r>
          </a:p>
          <a:p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④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更及时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 ⑤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更方便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 ⑥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更可管理</a:t>
            </a:r>
            <a:r>
              <a:rPr lang="zh-CN" alt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  ⑦ 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更有效。</a:t>
            </a:r>
          </a:p>
          <a:p>
            <a:r>
              <a:rPr lang="en-US" altLang="zh-CN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Internet</a:t>
            </a:r>
            <a:r>
              <a:rPr lang="zh-CN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域名系统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）域名系统与主机命名。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域名系统的规定。</a:t>
            </a:r>
          </a:p>
          <a:p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）中国互联网络的域名规定。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8644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6.4.4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Internet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的接入方式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altLang="zh-CN" sz="1600" b="1" dirty="0">
                <a:latin typeface="+mn-ea"/>
              </a:rPr>
              <a:t>1. PSTN</a:t>
            </a:r>
            <a:r>
              <a:rPr lang="zh-CN" altLang="en-US" sz="1600" b="1" dirty="0">
                <a:latin typeface="+mn-ea"/>
              </a:rPr>
              <a:t>方式</a:t>
            </a:r>
          </a:p>
          <a:p>
            <a:pPr marL="201168" lvl="1" indent="0">
              <a:buNone/>
            </a:pPr>
            <a:r>
              <a:rPr lang="en-US" altLang="zh-CN" sz="1600" b="1" dirty="0">
                <a:latin typeface="+mn-ea"/>
              </a:rPr>
              <a:t>2. </a:t>
            </a:r>
            <a:r>
              <a:rPr lang="en-US" altLang="zh-CN" sz="1600" b="1" dirty="0" smtClean="0">
                <a:latin typeface="+mn-ea"/>
              </a:rPr>
              <a:t>ADSL</a:t>
            </a:r>
            <a:r>
              <a:rPr lang="zh-CN" altLang="en-US" sz="1600" b="1" dirty="0" smtClean="0">
                <a:latin typeface="+mn-ea"/>
              </a:rPr>
              <a:t>方式</a:t>
            </a:r>
            <a:endParaRPr lang="zh-CN" altLang="en-US" sz="1600" b="1" dirty="0">
              <a:latin typeface="+mn-ea"/>
            </a:endParaRPr>
          </a:p>
          <a:p>
            <a:pPr marL="201168" lvl="1" indent="0">
              <a:buNone/>
            </a:pPr>
            <a:r>
              <a:rPr lang="en-US" altLang="zh-CN" sz="1600" b="1" dirty="0">
                <a:latin typeface="+mn-ea"/>
              </a:rPr>
              <a:t>3. </a:t>
            </a:r>
            <a:r>
              <a:rPr lang="en-US" altLang="zh-CN" sz="1600" b="1" dirty="0" smtClean="0">
                <a:latin typeface="+mn-ea"/>
              </a:rPr>
              <a:t>LAN</a:t>
            </a:r>
            <a:r>
              <a:rPr lang="zh-CN" altLang="en-US" sz="1600" b="1" dirty="0" smtClean="0">
                <a:latin typeface="+mn-ea"/>
              </a:rPr>
              <a:t>方式</a:t>
            </a:r>
            <a:endParaRPr lang="zh-CN" altLang="en-US" sz="1600" b="1" dirty="0">
              <a:latin typeface="+mn-ea"/>
            </a:endParaRPr>
          </a:p>
          <a:p>
            <a:pPr marL="201168" lvl="1" indent="0">
              <a:buNone/>
            </a:pPr>
            <a:r>
              <a:rPr lang="en-US" altLang="zh-CN" sz="1600" b="1" dirty="0">
                <a:latin typeface="+mn-ea"/>
              </a:rPr>
              <a:t>4. FTTB/FTTH</a:t>
            </a:r>
            <a:r>
              <a:rPr lang="zh-CN" altLang="en-US" sz="1600" b="1" dirty="0">
                <a:latin typeface="+mn-ea"/>
              </a:rPr>
              <a:t>方式</a:t>
            </a:r>
          </a:p>
          <a:p>
            <a:pPr marL="201168" lvl="1" indent="0">
              <a:buNone/>
            </a:pPr>
            <a:r>
              <a:rPr lang="en-US" altLang="zh-CN" sz="1600" b="1" dirty="0">
                <a:latin typeface="+mn-ea"/>
              </a:rPr>
              <a:t>5. </a:t>
            </a:r>
            <a:r>
              <a:rPr lang="zh-CN" altLang="en-US" sz="1600" b="1" dirty="0">
                <a:latin typeface="+mn-ea"/>
              </a:rPr>
              <a:t>无线方式 </a:t>
            </a:r>
          </a:p>
          <a:p>
            <a:pPr marL="201168" lvl="1" indent="0">
              <a:buNone/>
            </a:pPr>
            <a:endParaRPr lang="zh-CN" altLang="en-US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015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6.4.5  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接入</a:t>
            </a:r>
            <a:r>
              <a:rPr lang="en-US" altLang="zh-CN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Internet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的计算机的上网设置</a:t>
            </a:r>
            <a:endParaRPr lang="zh-CN" altLang="en-US" sz="2800" b="1" i="0" u="none" strike="noStrike" baseline="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altLang="zh-CN" sz="1600" b="1" dirty="0">
                <a:latin typeface="+mn-ea"/>
              </a:rPr>
              <a:t>1. </a:t>
            </a:r>
            <a:r>
              <a:rPr lang="zh-CN" altLang="en-US" sz="1600" b="1" dirty="0">
                <a:latin typeface="+mn-ea"/>
              </a:rPr>
              <a:t>虚拟拨号（</a:t>
            </a:r>
            <a:r>
              <a:rPr lang="en-US" altLang="zh-CN" sz="1600" b="1" dirty="0" err="1">
                <a:latin typeface="+mn-ea"/>
              </a:rPr>
              <a:t>PPPoE</a:t>
            </a:r>
            <a:r>
              <a:rPr lang="zh-CN" altLang="en-US" sz="1600" b="1" dirty="0">
                <a:latin typeface="+mn-ea"/>
              </a:rPr>
              <a:t>技术）设置</a:t>
            </a:r>
          </a:p>
          <a:p>
            <a:pPr marL="201168" lvl="1" indent="0">
              <a:buNone/>
            </a:pPr>
            <a:r>
              <a:rPr lang="en-US" altLang="zh-CN" sz="1600" b="1" dirty="0">
                <a:latin typeface="+mn-ea"/>
              </a:rPr>
              <a:t>2. </a:t>
            </a:r>
            <a:r>
              <a:rPr lang="zh-CN" altLang="en-US" sz="1600" b="1" dirty="0">
                <a:latin typeface="+mn-ea"/>
              </a:rPr>
              <a:t>本地连接上网设置</a:t>
            </a:r>
          </a:p>
          <a:p>
            <a:pPr marL="201168" marR="0" lvl="1" indent="0" rtl="0">
              <a:buNone/>
            </a:pPr>
            <a:endParaRPr lang="zh-CN" altLang="en-US" sz="1800" b="1" dirty="0">
              <a:latin typeface="Cambria" panose="020405030504060302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4354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6.5  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移动通信网络和移动互联网</a:t>
            </a:r>
            <a:endParaRPr lang="zh-CN" altLang="en-US" i="0" u="none" strike="noStrike" baseline="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17996"/>
          </a:xfrm>
        </p:spPr>
        <p:txBody>
          <a:bodyPr>
            <a:normAutofit/>
          </a:bodyPr>
          <a:lstStyle/>
          <a:p>
            <a:pPr lvl="0"/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6.5.1 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移动通信和蜂窝移动通信系统</a:t>
            </a:r>
          </a:p>
          <a:p>
            <a:pPr lvl="0"/>
            <a:r>
              <a:rPr lang="en-US" altLang="zh-CN" sz="1600" b="1" dirty="0">
                <a:latin typeface="+mn-ea"/>
              </a:rPr>
              <a:t>1.</a:t>
            </a:r>
            <a:r>
              <a:rPr lang="zh-CN" altLang="en-US" sz="1600" b="1" dirty="0">
                <a:latin typeface="+mn-ea"/>
              </a:rPr>
              <a:t>第一代蜂窝移动通信系统</a:t>
            </a:r>
          </a:p>
          <a:p>
            <a:pPr lvl="0"/>
            <a:r>
              <a:rPr lang="en-US" altLang="zh-CN" sz="1600" b="1" dirty="0">
                <a:latin typeface="+mn-ea"/>
              </a:rPr>
              <a:t>2.</a:t>
            </a:r>
            <a:r>
              <a:rPr lang="zh-CN" altLang="en-US" sz="1600" b="1" dirty="0">
                <a:latin typeface="+mn-ea"/>
              </a:rPr>
              <a:t>第二代蜂窝移动通信系统</a:t>
            </a:r>
          </a:p>
          <a:p>
            <a:pPr lvl="0"/>
            <a:r>
              <a:rPr lang="en-US" altLang="zh-CN" sz="1600" b="1" dirty="0">
                <a:latin typeface="+mn-ea"/>
              </a:rPr>
              <a:t>3</a:t>
            </a:r>
            <a:r>
              <a:rPr lang="zh-CN" altLang="en-US" sz="1600" b="1" dirty="0">
                <a:latin typeface="+mn-ea"/>
              </a:rPr>
              <a:t>．第三代蜂窝移动通信系统</a:t>
            </a:r>
          </a:p>
          <a:p>
            <a:pPr lvl="0"/>
            <a:r>
              <a:rPr lang="en-US" altLang="zh-CN" sz="1600" b="1" dirty="0">
                <a:latin typeface="+mn-ea"/>
              </a:rPr>
              <a:t>4.</a:t>
            </a:r>
            <a:r>
              <a:rPr lang="zh-CN" altLang="en-US" sz="1600" b="1" dirty="0">
                <a:latin typeface="+mn-ea"/>
              </a:rPr>
              <a:t>第四代蜂窝移动通信系统</a:t>
            </a:r>
          </a:p>
          <a:p>
            <a:pPr lvl="0"/>
            <a:r>
              <a:rPr lang="en-US" altLang="zh-CN" sz="1600" b="1" dirty="0">
                <a:latin typeface="+mn-ea"/>
              </a:rPr>
              <a:t>5.</a:t>
            </a:r>
            <a:r>
              <a:rPr lang="zh-CN" altLang="en-US" sz="1600" b="1" dirty="0">
                <a:latin typeface="+mn-ea"/>
              </a:rPr>
              <a:t>第五代蜂窝移动通信系统</a:t>
            </a:r>
          </a:p>
          <a:p>
            <a:pPr marR="0" lvl="0" rtl="0"/>
            <a:endParaRPr lang="zh-CN" altLang="en-US" sz="2100" b="1" dirty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8384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6.5.2  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移动互联网</a:t>
            </a:r>
            <a:endParaRPr lang="zh-CN" altLang="en-US" sz="2800" b="1" i="0" u="none" strike="noStrike" baseline="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sz="1600" dirty="0">
                <a:latin typeface="+mn-ea"/>
              </a:rPr>
              <a:t>1.</a:t>
            </a:r>
            <a:r>
              <a:rPr lang="zh-CN" altLang="en-US" sz="1600" dirty="0">
                <a:latin typeface="+mn-ea"/>
              </a:rPr>
              <a:t>移动互联网的特性</a:t>
            </a:r>
          </a:p>
          <a:p>
            <a:pPr lvl="0"/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1</a:t>
            </a:r>
            <a:r>
              <a:rPr lang="zh-CN" altLang="en-US" sz="1600" dirty="0">
                <a:latin typeface="+mn-ea"/>
              </a:rPr>
              <a:t>）便捷性</a:t>
            </a:r>
            <a:r>
              <a:rPr lang="zh-CN" altLang="en-US" sz="1600" dirty="0" smtClean="0">
                <a:latin typeface="+mn-ea"/>
              </a:rPr>
              <a:t>。（</a:t>
            </a:r>
            <a:r>
              <a:rPr lang="en-US" altLang="zh-CN" sz="1600" dirty="0">
                <a:latin typeface="+mn-ea"/>
              </a:rPr>
              <a:t>2</a:t>
            </a:r>
            <a:r>
              <a:rPr lang="zh-CN" altLang="en-US" sz="1600" dirty="0">
                <a:latin typeface="+mn-ea"/>
              </a:rPr>
              <a:t>）便携性</a:t>
            </a:r>
            <a:r>
              <a:rPr lang="zh-CN" altLang="en-US" sz="1600" dirty="0" smtClean="0">
                <a:latin typeface="+mn-ea"/>
              </a:rPr>
              <a:t>。（</a:t>
            </a:r>
            <a:r>
              <a:rPr lang="en-US" altLang="zh-CN" sz="1600" dirty="0">
                <a:latin typeface="+mn-ea"/>
              </a:rPr>
              <a:t>3</a:t>
            </a:r>
            <a:r>
              <a:rPr lang="zh-CN" altLang="en-US" sz="1600" dirty="0">
                <a:latin typeface="+mn-ea"/>
              </a:rPr>
              <a:t>）即时性。</a:t>
            </a:r>
          </a:p>
          <a:p>
            <a:pPr lvl="0"/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4</a:t>
            </a:r>
            <a:r>
              <a:rPr lang="zh-CN" altLang="en-US" sz="1600" dirty="0">
                <a:latin typeface="+mn-ea"/>
              </a:rPr>
              <a:t>）定向性</a:t>
            </a:r>
            <a:r>
              <a:rPr lang="zh-CN" altLang="en-US" sz="1600" dirty="0" smtClean="0">
                <a:latin typeface="+mn-ea"/>
              </a:rPr>
              <a:t>。（</a:t>
            </a:r>
            <a:r>
              <a:rPr lang="en-US" altLang="zh-CN" sz="1600" dirty="0">
                <a:latin typeface="+mn-ea"/>
              </a:rPr>
              <a:t>5</a:t>
            </a:r>
            <a:r>
              <a:rPr lang="zh-CN" altLang="en-US" sz="1600" dirty="0">
                <a:latin typeface="+mn-ea"/>
              </a:rPr>
              <a:t>）精准性</a:t>
            </a:r>
            <a:r>
              <a:rPr lang="zh-CN" altLang="en-US" sz="1600" dirty="0" smtClean="0">
                <a:latin typeface="+mn-ea"/>
              </a:rPr>
              <a:t>。（</a:t>
            </a:r>
            <a:r>
              <a:rPr lang="en-US" altLang="zh-CN" sz="1600" dirty="0">
                <a:latin typeface="+mn-ea"/>
              </a:rPr>
              <a:t>6</a:t>
            </a:r>
            <a:r>
              <a:rPr lang="zh-CN" altLang="en-US" sz="1600" dirty="0">
                <a:latin typeface="+mn-ea"/>
              </a:rPr>
              <a:t>）感触性。</a:t>
            </a:r>
          </a:p>
          <a:p>
            <a:pPr lvl="0"/>
            <a:r>
              <a:rPr lang="en-US" altLang="zh-CN" sz="1600" dirty="0">
                <a:latin typeface="+mn-ea"/>
              </a:rPr>
              <a:t>2.</a:t>
            </a:r>
            <a:r>
              <a:rPr lang="zh-CN" altLang="en-US" sz="1600" dirty="0">
                <a:latin typeface="+mn-ea"/>
              </a:rPr>
              <a:t>移动互联网应用的发展前景</a:t>
            </a:r>
          </a:p>
          <a:p>
            <a:pPr lvl="0"/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1</a:t>
            </a:r>
            <a:r>
              <a:rPr lang="zh-CN" altLang="en-US" sz="1600" dirty="0">
                <a:latin typeface="+mn-ea"/>
              </a:rPr>
              <a:t>）</a:t>
            </a:r>
            <a:r>
              <a:rPr lang="en-US" altLang="zh-CN" sz="1600" dirty="0">
                <a:latin typeface="+mn-ea"/>
              </a:rPr>
              <a:t>LBS</a:t>
            </a:r>
            <a:r>
              <a:rPr lang="zh-CN" altLang="en-US" sz="1600" dirty="0">
                <a:latin typeface="+mn-ea"/>
              </a:rPr>
              <a:t>的应用将会越来越广泛。</a:t>
            </a:r>
          </a:p>
          <a:p>
            <a:pPr lvl="0"/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2</a:t>
            </a:r>
            <a:r>
              <a:rPr lang="zh-CN" altLang="en-US" sz="1600" dirty="0">
                <a:latin typeface="+mn-ea"/>
              </a:rPr>
              <a:t>）移动互联网的定向性和精准性将为用户提供精准的广告和推广服务。</a:t>
            </a:r>
          </a:p>
          <a:p>
            <a:pPr lvl="0"/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3</a:t>
            </a:r>
            <a:r>
              <a:rPr lang="zh-CN" altLang="en-US" sz="1600" dirty="0">
                <a:latin typeface="+mn-ea"/>
              </a:rPr>
              <a:t>）移动云计算应用会越来越广泛。</a:t>
            </a:r>
          </a:p>
          <a:p>
            <a:pPr lvl="0"/>
            <a:r>
              <a:rPr lang="zh-CN" altLang="en-US" sz="1600" dirty="0">
                <a:latin typeface="+mn-ea"/>
              </a:rPr>
              <a:t>（</a:t>
            </a:r>
            <a:r>
              <a:rPr lang="en-US" altLang="zh-CN" sz="1600" dirty="0">
                <a:latin typeface="+mn-ea"/>
              </a:rPr>
              <a:t>4</a:t>
            </a:r>
            <a:r>
              <a:rPr lang="zh-CN" altLang="en-US" sz="1600" dirty="0">
                <a:latin typeface="+mn-ea"/>
              </a:rPr>
              <a:t>）基于智能感应系统的新兴移动互联网应用会越来越多。</a:t>
            </a:r>
          </a:p>
          <a:p>
            <a:pPr marR="0" lvl="0" rtl="0"/>
            <a:endParaRPr lang="zh-CN" altLang="en-US" b="0" i="0" u="none" strike="noStrike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8291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6.6 </a:t>
            </a:r>
            <a:r>
              <a:rPr lang="en-US" altLang="zh-CN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Internet</a:t>
            </a:r>
            <a:r>
              <a:rPr lang="zh-CN" altLang="en-US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应用</a:t>
            </a:r>
            <a:endParaRPr lang="zh-CN" altLang="en-US" i="0" u="none" strike="noStrike" baseline="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0000"/>
              </a:lnSpc>
            </a:pPr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</a:rPr>
              <a:t>6.6.1 </a:t>
            </a:r>
            <a:r>
              <a:rPr lang="zh-CN" altLang="en-US" sz="2200" dirty="0">
                <a:latin typeface="黑体" panose="02010609060101010101" pitchFamily="49" charset="-122"/>
                <a:ea typeface="黑体" panose="02010609060101010101" pitchFamily="49" charset="-122"/>
              </a:rPr>
              <a:t>电子邮件服务</a:t>
            </a:r>
          </a:p>
          <a:p>
            <a:pPr lvl="0"/>
            <a:r>
              <a:rPr lang="en-US" altLang="zh-CN" sz="1700" dirty="0">
                <a:latin typeface="+mn-ea"/>
              </a:rPr>
              <a:t>1. </a:t>
            </a:r>
            <a:r>
              <a:rPr lang="zh-CN" altLang="en-US" sz="1700" dirty="0">
                <a:latin typeface="+mn-ea"/>
              </a:rPr>
              <a:t>电子邮件地址的格式</a:t>
            </a:r>
          </a:p>
          <a:p>
            <a:pPr lvl="0"/>
            <a:r>
              <a:rPr lang="en-US" altLang="zh-CN" sz="1700" dirty="0">
                <a:latin typeface="+mn-ea"/>
              </a:rPr>
              <a:t>2. </a:t>
            </a:r>
            <a:r>
              <a:rPr lang="zh-CN" altLang="en-US" sz="1700" dirty="0">
                <a:latin typeface="+mn-ea"/>
              </a:rPr>
              <a:t>邮件传输协议</a:t>
            </a:r>
          </a:p>
          <a:p>
            <a:pPr lvl="0"/>
            <a:r>
              <a:rPr lang="en-US" altLang="zh-CN" sz="1700" dirty="0">
                <a:latin typeface="+mn-ea"/>
              </a:rPr>
              <a:t>3. </a:t>
            </a:r>
            <a:r>
              <a:rPr lang="zh-CN" altLang="en-US" sz="1700" dirty="0">
                <a:latin typeface="+mn-ea"/>
              </a:rPr>
              <a:t>获取免费电子</a:t>
            </a:r>
            <a:r>
              <a:rPr lang="zh-CN" altLang="en-US" sz="1700" dirty="0" smtClean="0">
                <a:latin typeface="+mn-ea"/>
              </a:rPr>
              <a:t>邮箱</a:t>
            </a:r>
            <a:endParaRPr lang="en-US" altLang="zh-CN" sz="1700" dirty="0" smtClean="0">
              <a:latin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</a:rPr>
              <a:t>6.6.2 </a:t>
            </a:r>
            <a:r>
              <a:rPr lang="zh-CN" altLang="en-US" sz="2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搜索引擎</a:t>
            </a:r>
            <a:endParaRPr lang="zh-CN" altLang="en-US" sz="2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</a:rPr>
              <a:t>6.6.3 </a:t>
            </a:r>
            <a:r>
              <a:rPr lang="zh-CN" altLang="en-US" sz="2200" dirty="0">
                <a:latin typeface="黑体" panose="02010609060101010101" pitchFamily="49" charset="-122"/>
                <a:ea typeface="黑体" panose="02010609060101010101" pitchFamily="49" charset="-122"/>
              </a:rPr>
              <a:t>即时通信 </a:t>
            </a:r>
          </a:p>
          <a:p>
            <a:pPr lvl="0"/>
            <a:r>
              <a:rPr lang="en-US" altLang="zh-CN" sz="1700" dirty="0">
                <a:latin typeface="+mn-ea"/>
              </a:rPr>
              <a:t>1. </a:t>
            </a:r>
            <a:r>
              <a:rPr lang="zh-CN" altLang="en-US" sz="1700" dirty="0">
                <a:latin typeface="+mn-ea"/>
              </a:rPr>
              <a:t>网上</a:t>
            </a:r>
            <a:r>
              <a:rPr lang="zh-CN" altLang="en-US" sz="1700" dirty="0" smtClean="0">
                <a:latin typeface="+mn-ea"/>
              </a:rPr>
              <a:t>聊天     </a:t>
            </a:r>
            <a:r>
              <a:rPr lang="en-US" altLang="zh-CN" sz="1700" dirty="0" smtClean="0">
                <a:latin typeface="+mn-ea"/>
              </a:rPr>
              <a:t>2</a:t>
            </a:r>
            <a:r>
              <a:rPr lang="en-US" altLang="zh-CN" sz="1700" dirty="0">
                <a:latin typeface="+mn-ea"/>
              </a:rPr>
              <a:t>.“</a:t>
            </a:r>
            <a:r>
              <a:rPr lang="zh-CN" altLang="en-US" sz="1700" dirty="0">
                <a:latin typeface="+mn-ea"/>
              </a:rPr>
              <a:t>网上寻呼” </a:t>
            </a:r>
            <a:r>
              <a:rPr lang="zh-CN" altLang="en-US" sz="1700" dirty="0" smtClean="0">
                <a:latin typeface="+mn-ea"/>
              </a:rPr>
              <a:t>   </a:t>
            </a:r>
            <a:r>
              <a:rPr lang="en-US" altLang="zh-CN" sz="1700" dirty="0" smtClean="0">
                <a:latin typeface="+mn-ea"/>
              </a:rPr>
              <a:t>3</a:t>
            </a:r>
            <a:r>
              <a:rPr lang="en-US" altLang="zh-CN" sz="1700" dirty="0">
                <a:latin typeface="+mn-ea"/>
              </a:rPr>
              <a:t>. IP</a:t>
            </a:r>
            <a:r>
              <a:rPr lang="zh-CN" altLang="en-US" sz="1700" dirty="0" smtClean="0">
                <a:latin typeface="+mn-ea"/>
              </a:rPr>
              <a:t>电话</a:t>
            </a:r>
            <a:endParaRPr lang="en-US" altLang="zh-CN" sz="1700" dirty="0" smtClean="0">
              <a:latin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</a:rPr>
              <a:t>6.6.4  </a:t>
            </a:r>
            <a:r>
              <a:rPr lang="zh-CN" altLang="en-US" sz="2200" dirty="0">
                <a:latin typeface="黑体" panose="02010609060101010101" pitchFamily="49" charset="-122"/>
                <a:ea typeface="黑体" panose="02010609060101010101" pitchFamily="49" charset="-122"/>
              </a:rPr>
              <a:t>网络音乐和网络视频 </a:t>
            </a:r>
            <a:endParaRPr lang="en-US" altLang="zh-CN" sz="2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en-US" altLang="zh-CN" sz="1700" dirty="0">
                <a:latin typeface="+mn-ea"/>
              </a:rPr>
              <a:t>1. </a:t>
            </a:r>
            <a:r>
              <a:rPr lang="zh-CN" altLang="en-US" sz="1700" dirty="0">
                <a:latin typeface="+mn-ea"/>
              </a:rPr>
              <a:t>网络</a:t>
            </a:r>
            <a:r>
              <a:rPr lang="zh-CN" altLang="en-US" sz="1700" dirty="0" smtClean="0">
                <a:latin typeface="+mn-ea"/>
              </a:rPr>
              <a:t>音乐     </a:t>
            </a:r>
            <a:r>
              <a:rPr lang="en-US" altLang="zh-CN" sz="1700" dirty="0" smtClean="0">
                <a:latin typeface="+mn-ea"/>
              </a:rPr>
              <a:t>2</a:t>
            </a:r>
            <a:r>
              <a:rPr lang="en-US" altLang="zh-CN" sz="1700" dirty="0">
                <a:latin typeface="+mn-ea"/>
              </a:rPr>
              <a:t>. </a:t>
            </a:r>
            <a:r>
              <a:rPr lang="zh-CN" altLang="en-US" sz="1700" dirty="0">
                <a:latin typeface="+mn-ea"/>
              </a:rPr>
              <a:t>视频点播（</a:t>
            </a:r>
            <a:r>
              <a:rPr lang="en-US" altLang="zh-CN" sz="1700" dirty="0">
                <a:latin typeface="+mn-ea"/>
              </a:rPr>
              <a:t>VOD</a:t>
            </a:r>
            <a:r>
              <a:rPr lang="zh-CN" altLang="en-US" sz="1700" dirty="0">
                <a:latin typeface="+mn-ea"/>
              </a:rPr>
              <a:t>） </a:t>
            </a:r>
          </a:p>
          <a:p>
            <a:pPr lvl="0"/>
            <a:endParaRPr lang="zh-CN" altLang="en-US" sz="1700" dirty="0">
              <a:latin typeface="+mn-ea"/>
            </a:endParaRPr>
          </a:p>
          <a:p>
            <a:pPr marR="0" lvl="0" rtl="0"/>
            <a:endParaRPr lang="zh-CN" altLang="en-US" b="0" i="0" u="none" strike="noStrike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3460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6.6.5  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流媒体应用 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8720" y="1845734"/>
            <a:ext cx="9966960" cy="4431498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400" spc="-5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6.6.6  </a:t>
            </a:r>
            <a:r>
              <a:rPr lang="zh-CN" altLang="en-US" sz="2400" spc="-5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文件传输 </a:t>
            </a:r>
          </a:p>
          <a:p>
            <a:pPr marL="0" lv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400" spc="-5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6.6.7  </a:t>
            </a:r>
            <a:r>
              <a:rPr lang="zh-CN" altLang="en-US" sz="2400" spc="-5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远程登录</a:t>
            </a:r>
            <a:r>
              <a:rPr lang="en-US" altLang="zh-CN" sz="2400" spc="-5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Telnet </a:t>
            </a:r>
          </a:p>
          <a:p>
            <a:pPr lvl="0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Telnet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客户程序的功能和工作过程如下： 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）建立与服务器的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TCP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连接。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）从键盘上接收输入的字符串。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）把输入的字符串变成标准格式并送给远程服务器。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）从远程服务器接收输出的信息。 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）把该信息显示在你的屏幕上。</a:t>
            </a:r>
          </a:p>
          <a:p>
            <a:pPr lvl="0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Telnet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服务器程序的功能如下： 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）通知你的计算机，远程计算机已经准备好了。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）等候你输入命令。 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）对你的命令做出反应。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）把执行命令的结果送回给你的计算机。 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）重新等候你的命令。</a:t>
            </a:r>
          </a:p>
          <a:p>
            <a:pPr marR="0" lvl="0" rtl="0"/>
            <a:endParaRPr lang="zh-CN" altLang="en-US" b="1" i="0" u="none" strike="noStrike" baseline="0" dirty="0" smtClean="0">
              <a:latin typeface="Cambria" panose="020405030504060302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4092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6.6.8  </a:t>
            </a:r>
            <a:r>
              <a:rPr lang="zh-CN" altLang="en-US" sz="28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社交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媒体 </a:t>
            </a:r>
            <a:endParaRPr lang="zh-CN" altLang="en-US" sz="2800" b="1" i="0" u="none" strike="noStrike" baseline="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altLang="zh-C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社交网站</a:t>
            </a:r>
          </a:p>
          <a:p>
            <a:pPr lvl="0"/>
            <a:r>
              <a:rPr lang="en-US" altLang="zh-C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网络论坛和电子公告牌（</a:t>
            </a:r>
            <a:r>
              <a:rPr lang="en-US" altLang="zh-C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BBS</a:t>
            </a:r>
            <a:r>
              <a:rPr lang="zh-CN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 </a:t>
            </a:r>
          </a:p>
          <a:p>
            <a:pPr lvl="0"/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）校园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BBS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</a:p>
          <a:p>
            <a:pPr lvl="0"/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）商业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BBS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</a:p>
          <a:p>
            <a:pPr lvl="0"/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）专业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BBS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</a:p>
          <a:p>
            <a:pPr lvl="0"/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）个人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BBS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</a:p>
          <a:p>
            <a:pPr lvl="0"/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）专题性论坛： </a:t>
            </a:r>
          </a:p>
          <a:p>
            <a:pPr lvl="0"/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）综合性论坛：。</a:t>
            </a:r>
          </a:p>
          <a:p>
            <a:pPr lvl="0"/>
            <a:r>
              <a:rPr lang="en-US" altLang="zh-C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微博</a:t>
            </a:r>
          </a:p>
          <a:p>
            <a:pPr lvl="0"/>
            <a:r>
              <a:rPr lang="en-US" altLang="zh-C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zh-CN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微信</a:t>
            </a:r>
          </a:p>
          <a:p>
            <a:pPr lvl="0"/>
            <a:r>
              <a:rPr lang="en-US" altLang="zh-C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QQ</a:t>
            </a:r>
            <a:r>
              <a:rPr lang="zh-CN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空间</a:t>
            </a:r>
          </a:p>
          <a:p>
            <a:pPr marR="0" lvl="0" rtl="0"/>
            <a:endParaRPr lang="zh-CN" altLang="en-US" b="1" i="0" u="none" strike="noStrike" baseline="0" dirty="0" smtClean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531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6.1</a:t>
            </a:r>
            <a:r>
              <a:rPr lang="zh-CN" altLang="en-US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计算机网络</a:t>
            </a:r>
            <a:r>
              <a:rPr lang="zh-CN" altLang="zh-CN" b="1" dirty="0"/>
              <a:t>概述</a:t>
            </a:r>
            <a:endParaRPr lang="zh-CN" altLang="en-US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2138" y="1845733"/>
            <a:ext cx="10673542" cy="4629207"/>
          </a:xfrm>
        </p:spPr>
        <p:txBody>
          <a:bodyPr>
            <a:normAutofit/>
          </a:bodyPr>
          <a:lstStyle/>
          <a:p>
            <a:pPr marL="871400" lvl="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kern="100" dirty="0">
                <a:latin typeface="黑体" panose="02010609060101010101" pitchFamily="49" charset="-122"/>
                <a:ea typeface="黑体" panose="02010609060101010101" pitchFamily="49" charset="-122"/>
              </a:rPr>
              <a:t>6.1.1 </a:t>
            </a:r>
            <a:r>
              <a:rPr lang="en-US" altLang="zh-CN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计算机网络</a:t>
            </a:r>
            <a:r>
              <a:rPr lang="zh-CN" altLang="en-US" sz="2800" kern="100" dirty="0">
                <a:latin typeface="黑体" panose="02010609060101010101" pitchFamily="49" charset="-122"/>
                <a:ea typeface="黑体" panose="02010609060101010101" pitchFamily="49" charset="-122"/>
              </a:rPr>
              <a:t>的产生与发展 </a:t>
            </a:r>
          </a:p>
          <a:p>
            <a:pPr marL="871400" lvl="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1" kern="100" dirty="0">
                <a:latin typeface="Times New Roman" panose="02020603050405020304" pitchFamily="18" charset="0"/>
              </a:rPr>
              <a:t>1. </a:t>
            </a:r>
            <a:r>
              <a:rPr lang="zh-CN" altLang="en-US" sz="1600" b="1" kern="100" dirty="0">
                <a:latin typeface="Times New Roman" panose="02020603050405020304" pitchFamily="18" charset="0"/>
              </a:rPr>
              <a:t>计算机网络的定义</a:t>
            </a:r>
          </a:p>
          <a:p>
            <a:pPr marL="871400" lvl="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1" kern="100" dirty="0">
                <a:latin typeface="Times New Roman" panose="02020603050405020304" pitchFamily="18" charset="0"/>
              </a:rPr>
              <a:t>2. </a:t>
            </a:r>
            <a:r>
              <a:rPr lang="zh-CN" altLang="en-US" sz="1600" b="1" kern="100" dirty="0">
                <a:latin typeface="Times New Roman" panose="02020603050405020304" pitchFamily="18" charset="0"/>
              </a:rPr>
              <a:t>计算机网络的发展历程</a:t>
            </a:r>
          </a:p>
          <a:p>
            <a:pPr marL="871400" lvl="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600" kern="100" dirty="0">
                <a:latin typeface="Times New Roman" panose="02020603050405020304" pitchFamily="18" charset="0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</a:rPr>
              <a:t>1</a:t>
            </a:r>
            <a:r>
              <a:rPr lang="zh-CN" altLang="en-US" sz="1600" kern="100" dirty="0">
                <a:latin typeface="Times New Roman" panose="02020603050405020304" pitchFamily="18" charset="0"/>
              </a:rPr>
              <a:t>）以数据通信为主的第一代计算机网络。</a:t>
            </a:r>
          </a:p>
          <a:p>
            <a:pPr marL="871400" lvl="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600" kern="100" dirty="0">
                <a:latin typeface="Times New Roman" panose="02020603050405020304" pitchFamily="18" charset="0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</a:rPr>
              <a:t>2</a:t>
            </a:r>
            <a:r>
              <a:rPr lang="zh-CN" altLang="en-US" sz="1600" kern="100" dirty="0">
                <a:latin typeface="Times New Roman" panose="02020603050405020304" pitchFamily="18" charset="0"/>
              </a:rPr>
              <a:t>）以资源共享为主的第二代计算机网络。</a:t>
            </a:r>
          </a:p>
          <a:p>
            <a:pPr marL="871400" lvl="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600" kern="100" dirty="0">
                <a:latin typeface="Times New Roman" panose="02020603050405020304" pitchFamily="18" charset="0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</a:rPr>
              <a:t>3</a:t>
            </a:r>
            <a:r>
              <a:rPr lang="zh-CN" altLang="en-US" sz="1600" kern="100" dirty="0">
                <a:latin typeface="Times New Roman" panose="02020603050405020304" pitchFamily="18" charset="0"/>
              </a:rPr>
              <a:t>）体系标准化的第三代计算机网络。</a:t>
            </a:r>
          </a:p>
          <a:p>
            <a:pPr marL="871400" lvl="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600" kern="100" dirty="0">
                <a:latin typeface="Times New Roman" panose="02020603050405020304" pitchFamily="18" charset="0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</a:rPr>
              <a:t>4</a:t>
            </a:r>
            <a:r>
              <a:rPr lang="zh-CN" altLang="en-US" sz="1600" kern="100" dirty="0">
                <a:latin typeface="Times New Roman" panose="02020603050405020304" pitchFamily="18" charset="0"/>
              </a:rPr>
              <a:t>）以</a:t>
            </a:r>
            <a:r>
              <a:rPr lang="en-US" altLang="zh-CN" sz="1600" kern="100" dirty="0">
                <a:latin typeface="Times New Roman" panose="02020603050405020304" pitchFamily="18" charset="0"/>
              </a:rPr>
              <a:t>Internet</a:t>
            </a:r>
            <a:r>
              <a:rPr lang="zh-CN" altLang="en-US" sz="1600" kern="100" dirty="0">
                <a:latin typeface="Times New Roman" panose="02020603050405020304" pitchFamily="18" charset="0"/>
              </a:rPr>
              <a:t>为核心的第四代计算机网络。</a:t>
            </a:r>
          </a:p>
          <a:p>
            <a:pPr marL="871400" lvl="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1" kern="100" dirty="0">
                <a:latin typeface="Times New Roman" panose="02020603050405020304" pitchFamily="18" charset="0"/>
              </a:rPr>
              <a:t>3. </a:t>
            </a:r>
            <a:r>
              <a:rPr lang="zh-CN" altLang="en-US" sz="1600" b="1" kern="100" dirty="0">
                <a:latin typeface="Times New Roman" panose="02020603050405020304" pitchFamily="18" charset="0"/>
              </a:rPr>
              <a:t>计算机网络的发展趋势</a:t>
            </a:r>
          </a:p>
          <a:p>
            <a:pPr marL="871400" lvl="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600" kern="100" dirty="0">
                <a:latin typeface="Times New Roman" panose="02020603050405020304" pitchFamily="18" charset="0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</a:rPr>
              <a:t>1</a:t>
            </a:r>
            <a:r>
              <a:rPr lang="zh-CN" altLang="en-US" sz="1600" kern="100" dirty="0">
                <a:latin typeface="Times New Roman" panose="02020603050405020304" pitchFamily="18" charset="0"/>
              </a:rPr>
              <a:t>）三网</a:t>
            </a:r>
            <a:r>
              <a:rPr lang="zh-CN" altLang="en-US" sz="1600" kern="100" dirty="0" smtClean="0">
                <a:latin typeface="Times New Roman" panose="02020603050405020304" pitchFamily="18" charset="0"/>
              </a:rPr>
              <a:t>合一。                  （</a:t>
            </a:r>
            <a:r>
              <a:rPr lang="en-US" altLang="zh-CN" sz="1600" kern="100" dirty="0" smtClean="0">
                <a:latin typeface="Times New Roman" panose="02020603050405020304" pitchFamily="18" charset="0"/>
              </a:rPr>
              <a:t>2</a:t>
            </a:r>
            <a:r>
              <a:rPr lang="zh-CN" altLang="en-US" sz="1600" kern="100" dirty="0" smtClean="0">
                <a:latin typeface="Times New Roman" panose="02020603050405020304" pitchFamily="18" charset="0"/>
              </a:rPr>
              <a:t>）光通信技术。</a:t>
            </a:r>
          </a:p>
          <a:p>
            <a:pPr marL="871400" lvl="5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600" kern="100" dirty="0" smtClean="0">
                <a:latin typeface="Times New Roman" panose="02020603050405020304" pitchFamily="18" charset="0"/>
              </a:rPr>
              <a:t>（</a:t>
            </a:r>
            <a:r>
              <a:rPr lang="en-US" altLang="zh-CN" sz="1600" kern="100" dirty="0">
                <a:latin typeface="Times New Roman" panose="02020603050405020304" pitchFamily="18" charset="0"/>
              </a:rPr>
              <a:t>3</a:t>
            </a:r>
            <a:r>
              <a:rPr lang="zh-CN" altLang="en-US" sz="1600" kern="100" dirty="0">
                <a:latin typeface="Times New Roman" panose="02020603050405020304" pitchFamily="18" charset="0"/>
              </a:rPr>
              <a:t>）</a:t>
            </a:r>
            <a:r>
              <a:rPr lang="en-US" altLang="zh-CN" sz="1600" kern="100" dirty="0">
                <a:latin typeface="Times New Roman" panose="02020603050405020304" pitchFamily="18" charset="0"/>
              </a:rPr>
              <a:t>IPv6</a:t>
            </a:r>
            <a:r>
              <a:rPr lang="zh-CN" altLang="en-US" sz="1600" kern="100" dirty="0" smtClean="0">
                <a:latin typeface="Times New Roman" panose="02020603050405020304" pitchFamily="18" charset="0"/>
              </a:rPr>
              <a:t>协议。                   （</a:t>
            </a:r>
            <a:r>
              <a:rPr lang="en-US" altLang="zh-CN" sz="1600" kern="100" dirty="0" smtClean="0">
                <a:latin typeface="Times New Roman" panose="02020603050405020304" pitchFamily="18" charset="0"/>
              </a:rPr>
              <a:t>4</a:t>
            </a:r>
            <a:r>
              <a:rPr lang="zh-CN" altLang="en-US" sz="1600" kern="100" dirty="0" smtClean="0">
                <a:latin typeface="Times New Roman" panose="02020603050405020304" pitchFamily="18" charset="0"/>
              </a:rPr>
              <a:t>）宽带接入技术与移动通信技术。</a:t>
            </a:r>
          </a:p>
          <a:p>
            <a:pPr marL="871400" marR="0" lvl="5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600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98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6.6.9  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电子商务和电子支付 </a:t>
            </a:r>
            <a:endParaRPr lang="zh-CN" altLang="en-US" sz="2800" b="1" i="0" u="none" strike="noStrike" baseline="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sz="1600" b="1" dirty="0">
                <a:latin typeface="Times New Roman" panose="02020603050405020304" pitchFamily="18" charset="0"/>
              </a:rPr>
              <a:t>1. </a:t>
            </a:r>
            <a:r>
              <a:rPr lang="zh-CN" altLang="en-US" sz="1600" b="1" dirty="0">
                <a:latin typeface="Times New Roman" panose="02020603050405020304" pitchFamily="18" charset="0"/>
              </a:rPr>
              <a:t>电子商务（</a:t>
            </a:r>
            <a:r>
              <a:rPr lang="en-US" altLang="zh-CN" sz="1600" b="1" dirty="0">
                <a:latin typeface="Times New Roman" panose="02020603050405020304" pitchFamily="18" charset="0"/>
              </a:rPr>
              <a:t>Business Application</a:t>
            </a:r>
            <a:r>
              <a:rPr lang="zh-CN" altLang="en-US" sz="1600" b="1" dirty="0">
                <a:latin typeface="Times New Roman" panose="02020603050405020304" pitchFamily="18" charset="0"/>
              </a:rPr>
              <a:t>） 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</a:rPr>
              <a:t>）</a:t>
            </a:r>
            <a:r>
              <a:rPr lang="en-US" altLang="zh-CN" sz="1600" dirty="0">
                <a:latin typeface="Times New Roman" panose="02020603050405020304" pitchFamily="18" charset="0"/>
              </a:rPr>
              <a:t>B2B</a:t>
            </a:r>
            <a:r>
              <a:rPr lang="zh-CN" altLang="en-US" sz="1600" dirty="0">
                <a:latin typeface="Times New Roman" panose="02020603050405020304" pitchFamily="18" charset="0"/>
              </a:rPr>
              <a:t>模式： </a:t>
            </a:r>
            <a:r>
              <a:rPr lang="zh-CN" altLang="en-US" sz="1600" dirty="0" smtClean="0">
                <a:latin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</a:rPr>
              <a:t>）</a:t>
            </a:r>
            <a:r>
              <a:rPr lang="en-US" altLang="zh-CN" sz="1600" dirty="0">
                <a:latin typeface="Times New Roman" panose="02020603050405020304" pitchFamily="18" charset="0"/>
              </a:rPr>
              <a:t>B2C</a:t>
            </a:r>
            <a:r>
              <a:rPr lang="zh-CN" altLang="en-US" sz="1600" dirty="0">
                <a:latin typeface="Times New Roman" panose="02020603050405020304" pitchFamily="18" charset="0"/>
              </a:rPr>
              <a:t>模式：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</a:rPr>
              <a:t>3</a:t>
            </a:r>
            <a:r>
              <a:rPr lang="zh-CN" altLang="en-US" sz="1600" dirty="0">
                <a:latin typeface="Times New Roman" panose="02020603050405020304" pitchFamily="18" charset="0"/>
              </a:rPr>
              <a:t>）</a:t>
            </a:r>
            <a:r>
              <a:rPr lang="en-US" altLang="zh-CN" sz="1600" dirty="0">
                <a:latin typeface="Times New Roman" panose="02020603050405020304" pitchFamily="18" charset="0"/>
              </a:rPr>
              <a:t>C2C</a:t>
            </a:r>
            <a:r>
              <a:rPr lang="zh-CN" altLang="en-US" sz="1600" dirty="0">
                <a:latin typeface="Times New Roman" panose="02020603050405020304" pitchFamily="18" charset="0"/>
              </a:rPr>
              <a:t>模式： </a:t>
            </a:r>
            <a:r>
              <a:rPr lang="zh-CN" altLang="en-US" sz="1600" dirty="0" smtClean="0">
                <a:latin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</a:rPr>
              <a:t>4</a:t>
            </a:r>
            <a:r>
              <a:rPr lang="zh-CN" altLang="en-US" sz="1600" dirty="0">
                <a:latin typeface="Times New Roman" panose="02020603050405020304" pitchFamily="18" charset="0"/>
              </a:rPr>
              <a:t>）</a:t>
            </a:r>
            <a:r>
              <a:rPr lang="en-US" altLang="zh-CN" sz="1600" dirty="0">
                <a:latin typeface="Times New Roman" panose="02020603050405020304" pitchFamily="18" charset="0"/>
              </a:rPr>
              <a:t>O2O</a:t>
            </a:r>
            <a:r>
              <a:rPr lang="zh-CN" altLang="en-US" sz="1600" dirty="0">
                <a:latin typeface="Times New Roman" panose="02020603050405020304" pitchFamily="18" charset="0"/>
              </a:rPr>
              <a:t>模式： </a:t>
            </a:r>
          </a:p>
          <a:p>
            <a:pPr lvl="0"/>
            <a:r>
              <a:rPr lang="en-US" altLang="zh-CN" sz="1600" b="1" dirty="0">
                <a:latin typeface="Times New Roman" panose="02020603050405020304" pitchFamily="18" charset="0"/>
              </a:rPr>
              <a:t>2. </a:t>
            </a:r>
            <a:r>
              <a:rPr lang="zh-CN" altLang="en-US" sz="1600" b="1" dirty="0">
                <a:latin typeface="Times New Roman" panose="02020603050405020304" pitchFamily="18" charset="0"/>
              </a:rPr>
              <a:t>网络</a:t>
            </a:r>
            <a:r>
              <a:rPr lang="zh-CN" altLang="en-US" sz="1600" b="1" dirty="0" smtClean="0">
                <a:latin typeface="Times New Roman" panose="02020603050405020304" pitchFamily="18" charset="0"/>
              </a:rPr>
              <a:t>支付</a:t>
            </a:r>
            <a:endParaRPr lang="en-US" altLang="zh-CN" sz="1600" b="1" dirty="0" smtClean="0">
              <a:latin typeface="Times New Roman" panose="02020603050405020304" pitchFamily="18" charset="0"/>
            </a:endParaRPr>
          </a:p>
          <a:p>
            <a:pPr marL="0" lv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400" spc="-5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6.6.10  </a:t>
            </a:r>
            <a:r>
              <a:rPr lang="zh-CN" altLang="en-US" sz="2400" spc="-5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其他服务</a:t>
            </a:r>
          </a:p>
          <a:p>
            <a:pPr lvl="0"/>
            <a:r>
              <a:rPr lang="en-US" altLang="zh-CN" sz="1600" b="1" dirty="0">
                <a:latin typeface="Times New Roman" panose="02020603050405020304" pitchFamily="18" charset="0"/>
              </a:rPr>
              <a:t>1. </a:t>
            </a:r>
            <a:r>
              <a:rPr lang="zh-CN" altLang="en-US" sz="1600" b="1" dirty="0">
                <a:latin typeface="Times New Roman" panose="02020603050405020304" pitchFamily="18" charset="0"/>
              </a:rPr>
              <a:t>在线游戏（</a:t>
            </a:r>
            <a:r>
              <a:rPr lang="en-US" altLang="zh-CN" sz="1600" b="1" dirty="0">
                <a:latin typeface="Times New Roman" panose="02020603050405020304" pitchFamily="18" charset="0"/>
              </a:rPr>
              <a:t>Online Game</a:t>
            </a:r>
            <a:r>
              <a:rPr lang="zh-CN" altLang="en-US" sz="1600" b="1" dirty="0">
                <a:latin typeface="Times New Roman" panose="02020603050405020304" pitchFamily="18" charset="0"/>
              </a:rPr>
              <a:t>） </a:t>
            </a:r>
          </a:p>
          <a:p>
            <a:pPr lvl="0"/>
            <a:r>
              <a:rPr lang="en-US" altLang="zh-CN" sz="1600" b="1" dirty="0">
                <a:latin typeface="Times New Roman" panose="02020603050405020304" pitchFamily="18" charset="0"/>
              </a:rPr>
              <a:t>2. </a:t>
            </a:r>
            <a:r>
              <a:rPr lang="zh-CN" altLang="en-US" sz="1600" b="1" dirty="0">
                <a:latin typeface="Times New Roman" panose="02020603050405020304" pitchFamily="18" charset="0"/>
              </a:rPr>
              <a:t>虚拟</a:t>
            </a:r>
            <a:r>
              <a:rPr lang="zh-CN" altLang="en-US" sz="1600" b="1" dirty="0" smtClean="0">
                <a:latin typeface="Times New Roman" panose="02020603050405020304" pitchFamily="18" charset="0"/>
              </a:rPr>
              <a:t>现实（</a:t>
            </a:r>
            <a:r>
              <a:rPr lang="en-US" altLang="zh-CN" sz="1600" b="1" dirty="0" smtClean="0">
                <a:latin typeface="Times New Roman" panose="02020603050405020304" pitchFamily="18" charset="0"/>
              </a:rPr>
              <a:t>Virtual </a:t>
            </a:r>
            <a:r>
              <a:rPr lang="en-US" altLang="zh-CN" sz="1600" b="1" dirty="0">
                <a:latin typeface="Times New Roman" panose="02020603050405020304" pitchFamily="18" charset="0"/>
              </a:rPr>
              <a:t>Reality</a:t>
            </a:r>
            <a:r>
              <a:rPr lang="zh-CN" altLang="en-US" sz="1600" b="1" dirty="0">
                <a:latin typeface="Times New Roman" panose="02020603050405020304" pitchFamily="18" charset="0"/>
              </a:rPr>
              <a:t>） </a:t>
            </a:r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400" spc="-5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6.6.11 </a:t>
            </a:r>
            <a:r>
              <a:rPr lang="en-US" altLang="zh-CN" sz="2400" spc="-5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“</a:t>
            </a:r>
            <a:r>
              <a:rPr lang="zh-CN" altLang="en-US" sz="2400" spc="-5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互联网</a:t>
            </a:r>
            <a:r>
              <a:rPr lang="en-US" altLang="zh-CN" sz="2400" spc="-5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+”</a:t>
            </a:r>
            <a:endParaRPr lang="en-US" altLang="zh-CN" sz="2400" spc="-5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pPr lvl="0"/>
            <a:endParaRPr lang="en-US" altLang="zh-CN" sz="1600" b="1" dirty="0" smtClean="0">
              <a:latin typeface="Times New Roman" panose="02020603050405020304" pitchFamily="18" charset="0"/>
            </a:endParaRPr>
          </a:p>
          <a:p>
            <a:pPr lvl="0"/>
            <a:endParaRPr lang="zh-CN" altLang="en-US" sz="1600" b="1" dirty="0">
              <a:latin typeface="Times New Roman" panose="02020603050405020304" pitchFamily="18" charset="0"/>
            </a:endParaRPr>
          </a:p>
          <a:p>
            <a:pPr marR="0" lvl="0" rtl="0"/>
            <a:endParaRPr lang="zh-CN" altLang="en-US" b="0" i="0" u="none" strike="noStrike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1223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6.7 </a:t>
            </a:r>
            <a:r>
              <a:rPr lang="en-US" altLang="zh-CN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WWW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Web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浏览器</a:t>
            </a:r>
            <a:endParaRPr lang="zh-CN" altLang="en-US" i="0" u="none" strike="noStrike" baseline="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43855"/>
          </a:xfrm>
        </p:spPr>
        <p:txBody>
          <a:bodyPr>
            <a:normAutofit/>
          </a:bodyPr>
          <a:lstStyle/>
          <a:p>
            <a:pPr lvl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6.7.1  WWW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的产生与发展 </a:t>
            </a:r>
          </a:p>
          <a:p>
            <a:pPr lvl="0"/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6.7.2  WWW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的基本概念和工作原理 </a:t>
            </a:r>
          </a:p>
          <a:p>
            <a:pPr lvl="0"/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基本概念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服务器：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）浏览器（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Browser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）网址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）主页：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）超链接：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）页面： 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）导航：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）超文本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）超文本标记语言（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）：</a:t>
            </a:r>
          </a:p>
          <a:p>
            <a:pPr lvl="0"/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）超媒体（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Hypermedia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）统一资源定位器（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）：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）门户网站： </a:t>
            </a:r>
          </a:p>
          <a:p>
            <a:pPr lvl="0"/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WWW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的工作原理</a:t>
            </a:r>
          </a:p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6.7.3 Web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浏览器</a:t>
            </a:r>
          </a:p>
          <a:p>
            <a:pPr lvl="0"/>
            <a:endParaRPr lang="zh-CN" altLang="en-US" b="1" dirty="0">
              <a:latin typeface="Tahoma" panose="020B0604030504040204" pitchFamily="34" charset="0"/>
              <a:ea typeface="微软雅黑" panose="020B0503020204020204" pitchFamily="34" charset="-122"/>
            </a:endParaRPr>
          </a:p>
          <a:p>
            <a:pPr marR="0" lvl="0" rtl="0"/>
            <a:endParaRPr lang="zh-CN" altLang="en-US" b="1" i="0" u="none" strike="noStrike" baseline="0" dirty="0" smtClean="0">
              <a:latin typeface="Tahoma" panose="020B060403050404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185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6.1.2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计算机网络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的组成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sz="1600" dirty="0" smtClean="0"/>
              <a:t>        从</a:t>
            </a:r>
            <a:r>
              <a:rPr lang="zh-CN" altLang="en-US" sz="1600" dirty="0"/>
              <a:t>物理连接上讲，计算机网络由计算机系统、网络节点和通信链路组成。计算机系统进行各种数据处理，</a:t>
            </a:r>
            <a:r>
              <a:rPr lang="zh-CN" altLang="en-US" sz="1600" dirty="0" smtClean="0"/>
              <a:t>通</a:t>
            </a:r>
            <a:endParaRPr lang="en-US" altLang="zh-CN" sz="1600" dirty="0" smtClean="0"/>
          </a:p>
          <a:p>
            <a:r>
              <a:rPr lang="zh-CN" altLang="en-US" sz="1600" dirty="0" smtClean="0"/>
              <a:t>信</a:t>
            </a:r>
            <a:r>
              <a:rPr lang="zh-CN" altLang="en-US" sz="1600" dirty="0"/>
              <a:t>链路和网络节点提供通信功能。</a:t>
            </a:r>
          </a:p>
          <a:p>
            <a:r>
              <a:rPr lang="zh-CN" altLang="en-US" sz="1600" dirty="0" smtClean="0"/>
              <a:t>        </a:t>
            </a:r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）计算机系统。</a:t>
            </a:r>
          </a:p>
          <a:p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）网络节点。</a:t>
            </a:r>
          </a:p>
          <a:p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）通信链路。</a:t>
            </a:r>
          </a:p>
          <a:p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从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逻辑功能上看，可以把计算机网络分成通信子网和资源子网两个子网。</a:t>
            </a:r>
          </a:p>
          <a:p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）通信子网。</a:t>
            </a:r>
          </a:p>
          <a:p>
            <a:r>
              <a:rPr lang="zh-CN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（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）资源子网。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198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altLang="zh-CN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6.1.3  </a:t>
            </a:r>
            <a:r>
              <a:rPr lang="zh-CN" altLang="en-US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计算机网络的功能</a:t>
            </a:r>
            <a:endParaRPr lang="zh-CN" altLang="en-US" sz="2800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06785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altLang="zh-CN" sz="1600" b="1" kern="100" dirty="0" smtClean="0">
                <a:latin typeface="Times New Roman" panose="02020603050405020304" pitchFamily="18" charset="0"/>
              </a:rPr>
              <a:t>1</a:t>
            </a:r>
            <a:r>
              <a:rPr lang="en-US" altLang="zh-CN" sz="1600" b="1" kern="100" dirty="0">
                <a:latin typeface="Times New Roman" panose="02020603050405020304" pitchFamily="18" charset="0"/>
              </a:rPr>
              <a:t>. </a:t>
            </a:r>
            <a:r>
              <a:rPr lang="zh-CN" altLang="en-US" sz="1600" b="1" kern="100" dirty="0">
                <a:latin typeface="Times New Roman" panose="02020603050405020304" pitchFamily="18" charset="0"/>
              </a:rPr>
              <a:t>数据通信</a:t>
            </a:r>
          </a:p>
          <a:p>
            <a:pPr marL="201168" lvl="1" indent="0">
              <a:buNone/>
            </a:pPr>
            <a:r>
              <a:rPr lang="en-US" altLang="zh-CN" sz="1600" b="1" kern="100" dirty="0">
                <a:latin typeface="Times New Roman" panose="02020603050405020304" pitchFamily="18" charset="0"/>
              </a:rPr>
              <a:t>2. </a:t>
            </a:r>
            <a:r>
              <a:rPr lang="zh-CN" altLang="en-US" sz="1600" b="1" kern="100" dirty="0">
                <a:latin typeface="Times New Roman" panose="02020603050405020304" pitchFamily="18" charset="0"/>
              </a:rPr>
              <a:t>资源共享</a:t>
            </a:r>
          </a:p>
          <a:p>
            <a:pPr marL="201168" lvl="1" indent="0">
              <a:buNone/>
            </a:pPr>
            <a:r>
              <a:rPr lang="en-US" altLang="zh-CN" sz="1600" b="1" kern="100" dirty="0">
                <a:latin typeface="Times New Roman" panose="02020603050405020304" pitchFamily="18" charset="0"/>
              </a:rPr>
              <a:t>3. </a:t>
            </a:r>
            <a:r>
              <a:rPr lang="zh-CN" altLang="en-US" sz="1600" b="1" kern="100" dirty="0">
                <a:latin typeface="Times New Roman" panose="02020603050405020304" pitchFamily="18" charset="0"/>
              </a:rPr>
              <a:t>分布式处理</a:t>
            </a:r>
          </a:p>
          <a:p>
            <a:pPr marL="201168" lvl="1" indent="0">
              <a:buNone/>
            </a:pPr>
            <a:r>
              <a:rPr lang="en-US" altLang="zh-CN" sz="1600" b="1" kern="100" dirty="0">
                <a:latin typeface="Times New Roman" panose="02020603050405020304" pitchFamily="18" charset="0"/>
              </a:rPr>
              <a:t>4. </a:t>
            </a:r>
            <a:r>
              <a:rPr lang="zh-CN" altLang="en-US" sz="1600" b="1" kern="100" dirty="0">
                <a:latin typeface="Times New Roman" panose="02020603050405020304" pitchFamily="18" charset="0"/>
              </a:rPr>
              <a:t>提高系统的可靠性</a:t>
            </a:r>
          </a:p>
          <a:p>
            <a:pPr marL="201168" lvl="1" indent="0">
              <a:buNone/>
            </a:pPr>
            <a:endParaRPr lang="zh-CN" altLang="en-US" sz="1600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1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6.1.4  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计算机网络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的分类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49328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CN" b="1" dirty="0" smtClean="0">
                <a:latin typeface="Cambria" panose="02040503050406030204" pitchFamily="18" charset="0"/>
              </a:rPr>
              <a:t>1</a:t>
            </a:r>
            <a:r>
              <a:rPr lang="en-US" altLang="zh-CN" b="1" dirty="0">
                <a:latin typeface="Cambria" panose="02040503050406030204" pitchFamily="18" charset="0"/>
              </a:rPr>
              <a:t>. </a:t>
            </a:r>
            <a:r>
              <a:rPr lang="zh-CN" altLang="en-US" b="1" dirty="0">
                <a:latin typeface="Cambria" panose="02040503050406030204" pitchFamily="18" charset="0"/>
              </a:rPr>
              <a:t>根据网络的覆盖范围划分</a:t>
            </a:r>
          </a:p>
          <a:p>
            <a:pPr lvl="0"/>
            <a:r>
              <a:rPr lang="zh-CN" altLang="en-US" dirty="0">
                <a:latin typeface="Cambria" panose="02040503050406030204" pitchFamily="18" charset="0"/>
              </a:rPr>
              <a:t>局域网（</a:t>
            </a:r>
            <a:r>
              <a:rPr lang="en-US" altLang="zh-CN" dirty="0">
                <a:latin typeface="Cambria" panose="02040503050406030204" pitchFamily="18" charset="0"/>
              </a:rPr>
              <a:t>Local Area Network</a:t>
            </a:r>
            <a:r>
              <a:rPr lang="zh-CN" altLang="en-US" dirty="0">
                <a:latin typeface="Cambria" panose="02040503050406030204" pitchFamily="18" charset="0"/>
              </a:rPr>
              <a:t>，</a:t>
            </a:r>
            <a:r>
              <a:rPr lang="en-US" altLang="zh-CN" dirty="0">
                <a:latin typeface="Cambria" panose="02040503050406030204" pitchFamily="18" charset="0"/>
              </a:rPr>
              <a:t>LAN</a:t>
            </a:r>
            <a:r>
              <a:rPr lang="zh-CN" altLang="en-US" dirty="0">
                <a:latin typeface="Cambria" panose="02040503050406030204" pitchFamily="18" charset="0"/>
              </a:rPr>
              <a:t>）</a:t>
            </a:r>
          </a:p>
          <a:p>
            <a:pPr lvl="0"/>
            <a:r>
              <a:rPr lang="zh-CN" altLang="en-US" dirty="0">
                <a:latin typeface="Cambria" panose="02040503050406030204" pitchFamily="18" charset="0"/>
              </a:rPr>
              <a:t>城域网（</a:t>
            </a:r>
            <a:r>
              <a:rPr lang="en-US" altLang="zh-CN" dirty="0">
                <a:latin typeface="Cambria" panose="02040503050406030204" pitchFamily="18" charset="0"/>
              </a:rPr>
              <a:t>Metropolitan Area Network</a:t>
            </a:r>
            <a:r>
              <a:rPr lang="zh-CN" altLang="en-US" dirty="0">
                <a:latin typeface="Cambria" panose="02040503050406030204" pitchFamily="18" charset="0"/>
              </a:rPr>
              <a:t>，</a:t>
            </a:r>
            <a:r>
              <a:rPr lang="en-US" altLang="zh-CN" dirty="0">
                <a:latin typeface="Cambria" panose="02040503050406030204" pitchFamily="18" charset="0"/>
              </a:rPr>
              <a:t>MAN</a:t>
            </a:r>
            <a:r>
              <a:rPr lang="zh-CN" altLang="en-US" dirty="0">
                <a:latin typeface="Cambria" panose="02040503050406030204" pitchFamily="18" charset="0"/>
              </a:rPr>
              <a:t>）</a:t>
            </a:r>
          </a:p>
          <a:p>
            <a:pPr lvl="0"/>
            <a:r>
              <a:rPr lang="zh-CN" altLang="en-US" dirty="0">
                <a:latin typeface="Cambria" panose="02040503050406030204" pitchFamily="18" charset="0"/>
              </a:rPr>
              <a:t>广域网（</a:t>
            </a:r>
            <a:r>
              <a:rPr lang="en-US" altLang="zh-CN" dirty="0">
                <a:latin typeface="Cambria" panose="02040503050406030204" pitchFamily="18" charset="0"/>
              </a:rPr>
              <a:t>Wide Area Network</a:t>
            </a:r>
            <a:r>
              <a:rPr lang="zh-CN" altLang="en-US" dirty="0">
                <a:latin typeface="Cambria" panose="02040503050406030204" pitchFamily="18" charset="0"/>
              </a:rPr>
              <a:t>，</a:t>
            </a:r>
            <a:r>
              <a:rPr lang="en-US" altLang="zh-CN" dirty="0">
                <a:latin typeface="Cambria" panose="02040503050406030204" pitchFamily="18" charset="0"/>
              </a:rPr>
              <a:t>WAN</a:t>
            </a:r>
            <a:r>
              <a:rPr lang="zh-CN" altLang="en-US" dirty="0">
                <a:latin typeface="Cambria" panose="02040503050406030204" pitchFamily="18" charset="0"/>
              </a:rPr>
              <a:t>）</a:t>
            </a:r>
          </a:p>
          <a:p>
            <a:pPr lvl="0"/>
            <a:r>
              <a:rPr lang="zh-CN" altLang="en-US" dirty="0">
                <a:latin typeface="Cambria" panose="02040503050406030204" pitchFamily="18" charset="0"/>
              </a:rPr>
              <a:t>因特网（</a:t>
            </a:r>
            <a:r>
              <a:rPr lang="en-US" altLang="zh-CN" dirty="0">
                <a:latin typeface="Cambria" panose="02040503050406030204" pitchFamily="18" charset="0"/>
              </a:rPr>
              <a:t>Internet</a:t>
            </a:r>
            <a:r>
              <a:rPr lang="zh-CN" altLang="en-US" dirty="0">
                <a:latin typeface="Cambria" panose="02040503050406030204" pitchFamily="18" charset="0"/>
              </a:rPr>
              <a:t>），可以说是最大的广域网</a:t>
            </a:r>
            <a:r>
              <a:rPr lang="zh-CN" altLang="en-US" dirty="0" smtClean="0">
                <a:latin typeface="Cambria" panose="02040503050406030204" pitchFamily="18" charset="0"/>
              </a:rPr>
              <a:t>。</a:t>
            </a:r>
            <a:endParaRPr lang="en-US" altLang="zh-CN" dirty="0" smtClean="0">
              <a:latin typeface="Cambria" panose="02040503050406030204" pitchFamily="18" charset="0"/>
            </a:endParaRPr>
          </a:p>
          <a:p>
            <a:pPr lvl="0"/>
            <a:r>
              <a:rPr lang="en-US" altLang="zh-CN" b="1" dirty="0" smtClean="0">
                <a:latin typeface="Cambria" panose="02040503050406030204" pitchFamily="18" charset="0"/>
              </a:rPr>
              <a:t>2</a:t>
            </a:r>
            <a:r>
              <a:rPr lang="en-US" altLang="zh-CN" b="1" dirty="0">
                <a:latin typeface="Cambria" panose="02040503050406030204" pitchFamily="18" charset="0"/>
              </a:rPr>
              <a:t>. </a:t>
            </a:r>
            <a:r>
              <a:rPr lang="zh-CN" altLang="en-US" b="1" dirty="0">
                <a:latin typeface="Cambria" panose="02040503050406030204" pitchFamily="18" charset="0"/>
              </a:rPr>
              <a:t>按网络的拓扑结构划分</a:t>
            </a:r>
          </a:p>
          <a:p>
            <a:pPr lvl="0"/>
            <a:r>
              <a:rPr lang="zh-CN" altLang="en-US" dirty="0">
                <a:latin typeface="Cambria" panose="02040503050406030204" pitchFamily="18" charset="0"/>
              </a:rPr>
              <a:t>（</a:t>
            </a:r>
            <a:r>
              <a:rPr lang="en-US" altLang="zh-CN" dirty="0">
                <a:latin typeface="Cambria" panose="02040503050406030204" pitchFamily="18" charset="0"/>
              </a:rPr>
              <a:t>1</a:t>
            </a:r>
            <a:r>
              <a:rPr lang="zh-CN" altLang="en-US" dirty="0">
                <a:latin typeface="Cambria" panose="02040503050406030204" pitchFamily="18" charset="0"/>
              </a:rPr>
              <a:t>）总线型拓扑。</a:t>
            </a:r>
          </a:p>
          <a:p>
            <a:pPr lvl="0"/>
            <a:r>
              <a:rPr lang="zh-CN" altLang="en-US" dirty="0">
                <a:latin typeface="Cambria" panose="02040503050406030204" pitchFamily="18" charset="0"/>
              </a:rPr>
              <a:t>（</a:t>
            </a:r>
            <a:r>
              <a:rPr lang="en-US" altLang="zh-CN" dirty="0">
                <a:latin typeface="Cambria" panose="02040503050406030204" pitchFamily="18" charset="0"/>
              </a:rPr>
              <a:t>2</a:t>
            </a:r>
            <a:r>
              <a:rPr lang="zh-CN" altLang="en-US" dirty="0">
                <a:latin typeface="Cambria" panose="02040503050406030204" pitchFamily="18" charset="0"/>
              </a:rPr>
              <a:t>）环形拓扑。</a:t>
            </a:r>
          </a:p>
          <a:p>
            <a:pPr lvl="0"/>
            <a:r>
              <a:rPr lang="zh-CN" altLang="en-US" dirty="0">
                <a:latin typeface="Cambria" panose="02040503050406030204" pitchFamily="18" charset="0"/>
              </a:rPr>
              <a:t>（</a:t>
            </a:r>
            <a:r>
              <a:rPr lang="en-US" altLang="zh-CN" dirty="0">
                <a:latin typeface="Cambria" panose="02040503050406030204" pitchFamily="18" charset="0"/>
              </a:rPr>
              <a:t>3</a:t>
            </a:r>
            <a:r>
              <a:rPr lang="zh-CN" altLang="en-US" dirty="0">
                <a:latin typeface="Cambria" panose="02040503050406030204" pitchFamily="18" charset="0"/>
              </a:rPr>
              <a:t>）星形拓扑。</a:t>
            </a:r>
          </a:p>
          <a:p>
            <a:pPr lvl="0"/>
            <a:r>
              <a:rPr lang="zh-CN" altLang="en-US" dirty="0">
                <a:latin typeface="Cambria" panose="02040503050406030204" pitchFamily="18" charset="0"/>
              </a:rPr>
              <a:t>（</a:t>
            </a:r>
            <a:r>
              <a:rPr lang="en-US" altLang="zh-CN" dirty="0">
                <a:latin typeface="Cambria" panose="02040503050406030204" pitchFamily="18" charset="0"/>
              </a:rPr>
              <a:t>4</a:t>
            </a:r>
            <a:r>
              <a:rPr lang="zh-CN" altLang="en-US" dirty="0">
                <a:latin typeface="Cambria" panose="02040503050406030204" pitchFamily="18" charset="0"/>
              </a:rPr>
              <a:t>）树状拓扑。</a:t>
            </a:r>
          </a:p>
          <a:p>
            <a:pPr lvl="0"/>
            <a:r>
              <a:rPr lang="zh-CN" altLang="en-US" dirty="0">
                <a:latin typeface="Cambria" panose="02040503050406030204" pitchFamily="18" charset="0"/>
              </a:rPr>
              <a:t>（</a:t>
            </a:r>
            <a:r>
              <a:rPr lang="en-US" altLang="zh-CN" dirty="0">
                <a:latin typeface="Cambria" panose="02040503050406030204" pitchFamily="18" charset="0"/>
              </a:rPr>
              <a:t>5</a:t>
            </a:r>
            <a:r>
              <a:rPr lang="zh-CN" altLang="en-US" dirty="0">
                <a:latin typeface="Cambria" panose="02040503050406030204" pitchFamily="18" charset="0"/>
              </a:rPr>
              <a:t>）网状拓扑。</a:t>
            </a:r>
          </a:p>
          <a:p>
            <a:pPr lvl="0"/>
            <a:r>
              <a:rPr lang="en-US" altLang="zh-CN" b="1" dirty="0">
                <a:latin typeface="Cambria" panose="02040503050406030204" pitchFamily="18" charset="0"/>
              </a:rPr>
              <a:t>3. </a:t>
            </a:r>
            <a:r>
              <a:rPr lang="zh-CN" altLang="en-US" b="1" dirty="0">
                <a:latin typeface="Cambria" panose="02040503050406030204" pitchFamily="18" charset="0"/>
              </a:rPr>
              <a:t>按传输介质划分</a:t>
            </a:r>
          </a:p>
          <a:p>
            <a:pPr lvl="0"/>
            <a:r>
              <a:rPr lang="en-US" altLang="zh-CN" b="1" dirty="0">
                <a:latin typeface="Cambria" panose="02040503050406030204" pitchFamily="18" charset="0"/>
              </a:rPr>
              <a:t>4. </a:t>
            </a:r>
            <a:r>
              <a:rPr lang="zh-CN" altLang="en-US" b="1" dirty="0">
                <a:latin typeface="Cambria" panose="02040503050406030204" pitchFamily="18" charset="0"/>
              </a:rPr>
              <a:t>按网络的使用性质划分</a:t>
            </a:r>
          </a:p>
          <a:p>
            <a:pPr marR="0" lvl="0" rtl="0"/>
            <a:endParaRPr lang="zh-CN" altLang="en-US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19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6.2 </a:t>
            </a:r>
            <a:r>
              <a:rPr lang="zh-CN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计算机网络</a:t>
            </a:r>
            <a:r>
              <a:rPr lang="zh-CN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系统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73331" y="1845734"/>
            <a:ext cx="10482349" cy="4023360"/>
          </a:xfrm>
        </p:spPr>
        <p:txBody>
          <a:bodyPr>
            <a:normAutofit fontScale="92500" lnSpcReduction="10000"/>
          </a:bodyPr>
          <a:lstStyle/>
          <a:p>
            <a:pPr marL="566928" lvl="3" indent="0">
              <a:buNone/>
            </a:pPr>
            <a:r>
              <a:rPr lang="en-US" altLang="zh-CN" sz="3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6.2.1  </a:t>
            </a:r>
            <a:r>
              <a:rPr lang="zh-CN" altLang="en-US" sz="3000" b="1" dirty="0">
                <a:latin typeface="黑体" panose="02010609060101010101" pitchFamily="49" charset="-122"/>
                <a:ea typeface="黑体" panose="02010609060101010101" pitchFamily="49" charset="-122"/>
              </a:rPr>
              <a:t>网络</a:t>
            </a:r>
            <a:r>
              <a:rPr lang="zh-CN" altLang="en-US" sz="3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硬件</a:t>
            </a:r>
            <a:endParaRPr lang="zh-CN" altLang="en-US" b="1" dirty="0">
              <a:latin typeface="Cambria" panose="02040503050406030204" pitchFamily="18" charset="0"/>
            </a:endParaRPr>
          </a:p>
          <a:p>
            <a:pPr marL="566928" lvl="3" indent="0">
              <a:buNone/>
            </a:pPr>
            <a:r>
              <a:rPr lang="en-US" altLang="zh-CN" b="1" dirty="0">
                <a:latin typeface="Cambria" panose="02040503050406030204" pitchFamily="18" charset="0"/>
              </a:rPr>
              <a:t>1. </a:t>
            </a:r>
            <a:r>
              <a:rPr lang="zh-CN" altLang="en-US" b="1" dirty="0">
                <a:latin typeface="Cambria" panose="02040503050406030204" pitchFamily="18" charset="0"/>
              </a:rPr>
              <a:t>网络的主体设备</a:t>
            </a:r>
          </a:p>
          <a:p>
            <a:pPr marL="566928" lvl="3" indent="0">
              <a:buNone/>
            </a:pPr>
            <a:r>
              <a:rPr lang="en-US" altLang="zh-CN" b="1" dirty="0">
                <a:latin typeface="Cambria" panose="02040503050406030204" pitchFamily="18" charset="0"/>
              </a:rPr>
              <a:t>2. </a:t>
            </a:r>
            <a:r>
              <a:rPr lang="zh-CN" altLang="en-US" b="1" dirty="0">
                <a:latin typeface="Cambria" panose="02040503050406030204" pitchFamily="18" charset="0"/>
              </a:rPr>
              <a:t>网络的连接设备</a:t>
            </a:r>
          </a:p>
          <a:p>
            <a:pPr marL="566928" lvl="3" indent="0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）网卡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）集线器（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Hub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）。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）中继器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928" lvl="3" indent="0">
              <a:buNone/>
            </a:pP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）网桥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）路由器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     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）交换机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）网关。</a:t>
            </a:r>
          </a:p>
          <a:p>
            <a:pPr marL="566928" lvl="3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网络的传输介质</a:t>
            </a:r>
          </a:p>
          <a:p>
            <a:pPr marL="566928" lvl="3" indent="0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）有线传输介质。</a:t>
            </a:r>
          </a:p>
          <a:p>
            <a:pPr marL="566928" lvl="3" indent="0">
              <a:buNone/>
            </a:pP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①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双绞线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        ②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同轴电缆。 </a:t>
            </a:r>
          </a:p>
          <a:p>
            <a:pPr marL="566928" lvl="3" indent="0"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）无线传输介质。</a:t>
            </a:r>
          </a:p>
          <a:p>
            <a:pPr marL="566928" lvl="3" indent="0">
              <a:buNone/>
            </a:pP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①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无线电频率通信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②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红外通信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③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ISM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频段无线通信。</a:t>
            </a:r>
          </a:p>
          <a:p>
            <a:pPr marL="566928" lvl="3" indent="0">
              <a:buNone/>
            </a:pP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④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微波通信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                 ⑤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卫星通信。</a:t>
            </a:r>
          </a:p>
          <a:p>
            <a:pPr marL="566928" marR="0" lvl="3" indent="0" rtl="0">
              <a:buNone/>
            </a:pPr>
            <a:endParaRPr lang="zh-CN" altLang="en-US" b="1" i="0" u="none" strike="noStrike" baseline="0" dirty="0" smtClean="0">
              <a:latin typeface="Cambria" panose="020405030504060302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7510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6.2.2 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网络软件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600" b="1" dirty="0">
                <a:latin typeface="+mn-ea"/>
              </a:rPr>
              <a:t>1. </a:t>
            </a:r>
            <a:r>
              <a:rPr lang="zh-CN" altLang="zh-CN" sz="1600" b="1" dirty="0">
                <a:latin typeface="+mn-ea"/>
              </a:rPr>
              <a:t>网络系统软件</a:t>
            </a:r>
          </a:p>
          <a:p>
            <a:r>
              <a:rPr lang="en-US" altLang="zh-CN" sz="1600" b="1" dirty="0">
                <a:latin typeface="+mn-ea"/>
              </a:rPr>
              <a:t>2. </a:t>
            </a:r>
            <a:r>
              <a:rPr lang="zh-CN" altLang="zh-CN" sz="1600" b="1" dirty="0">
                <a:latin typeface="+mn-ea"/>
              </a:rPr>
              <a:t>网络应用软件</a:t>
            </a:r>
          </a:p>
          <a:p>
            <a:pPr marL="871400" marR="0" lvl="5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b="0" i="0" u="none" strike="noStrike" baseline="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207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6.3 </a:t>
            </a:r>
            <a:r>
              <a:rPr lang="zh-CN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计算机网络</a:t>
            </a:r>
            <a:r>
              <a:rPr lang="zh-CN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协议与体系结构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altLang="zh-CN" sz="3300" b="1" dirty="0">
                <a:latin typeface="黑体" panose="02010609060101010101" pitchFamily="49" charset="-122"/>
                <a:ea typeface="黑体" panose="02010609060101010101" pitchFamily="49" charset="-122"/>
              </a:rPr>
              <a:t>6.3.1 </a:t>
            </a:r>
            <a:r>
              <a:rPr lang="zh-CN" altLang="en-US" sz="3300" b="1" dirty="0">
                <a:latin typeface="黑体" panose="02010609060101010101" pitchFamily="49" charset="-122"/>
                <a:ea typeface="黑体" panose="02010609060101010101" pitchFamily="49" charset="-122"/>
              </a:rPr>
              <a:t>网络协议</a:t>
            </a:r>
          </a:p>
          <a:p>
            <a:pPr lvl="0"/>
            <a:r>
              <a:rPr lang="en-US" altLang="zh-CN" sz="1900" b="1" dirty="0">
                <a:latin typeface="+mn-ea"/>
              </a:rPr>
              <a:t>1. </a:t>
            </a:r>
            <a:r>
              <a:rPr lang="zh-CN" altLang="en-US" sz="1900" b="1" dirty="0">
                <a:latin typeface="+mn-ea"/>
              </a:rPr>
              <a:t>协议的概念</a:t>
            </a:r>
          </a:p>
          <a:p>
            <a:pPr lvl="0"/>
            <a:r>
              <a:rPr lang="zh-CN" altLang="en-US" sz="1900" dirty="0">
                <a:latin typeface="+mn-ea"/>
              </a:rPr>
              <a:t>网络协议主要由以下三个要素组成： </a:t>
            </a:r>
          </a:p>
          <a:p>
            <a:pPr lvl="0"/>
            <a:r>
              <a:rPr lang="zh-CN" altLang="en-US" sz="1900" dirty="0">
                <a:latin typeface="+mn-ea"/>
              </a:rPr>
              <a:t>（</a:t>
            </a:r>
            <a:r>
              <a:rPr lang="en-US" altLang="zh-CN" sz="1900" dirty="0">
                <a:latin typeface="+mn-ea"/>
              </a:rPr>
              <a:t>1</a:t>
            </a:r>
            <a:r>
              <a:rPr lang="zh-CN" altLang="en-US" sz="1900" dirty="0">
                <a:latin typeface="+mn-ea"/>
              </a:rPr>
              <a:t>）语法，即用户数据与控制信息的结构或格式。</a:t>
            </a:r>
          </a:p>
          <a:p>
            <a:pPr lvl="0"/>
            <a:r>
              <a:rPr lang="zh-CN" altLang="en-US" sz="1900" dirty="0">
                <a:latin typeface="+mn-ea"/>
              </a:rPr>
              <a:t>（</a:t>
            </a:r>
            <a:r>
              <a:rPr lang="en-US" altLang="zh-CN" sz="1900" dirty="0">
                <a:latin typeface="+mn-ea"/>
              </a:rPr>
              <a:t>2</a:t>
            </a:r>
            <a:r>
              <a:rPr lang="zh-CN" altLang="en-US" sz="1900" dirty="0">
                <a:latin typeface="+mn-ea"/>
              </a:rPr>
              <a:t>）语义，即需要发出何种控制信息，以及完成的动作与做出的响应。</a:t>
            </a:r>
          </a:p>
          <a:p>
            <a:pPr lvl="0"/>
            <a:r>
              <a:rPr lang="zh-CN" altLang="en-US" sz="1900" dirty="0">
                <a:latin typeface="+mn-ea"/>
              </a:rPr>
              <a:t>（</a:t>
            </a:r>
            <a:r>
              <a:rPr lang="en-US" altLang="zh-CN" sz="1900" dirty="0">
                <a:latin typeface="+mn-ea"/>
              </a:rPr>
              <a:t>3</a:t>
            </a:r>
            <a:r>
              <a:rPr lang="zh-CN" altLang="en-US" sz="1900" dirty="0">
                <a:latin typeface="+mn-ea"/>
              </a:rPr>
              <a:t>）时序，即对事件实现顺序的详细说明。</a:t>
            </a:r>
          </a:p>
          <a:p>
            <a:pPr lvl="0"/>
            <a:r>
              <a:rPr lang="en-US" altLang="zh-CN" sz="1900" b="1" dirty="0">
                <a:latin typeface="+mn-ea"/>
              </a:rPr>
              <a:t>2. </a:t>
            </a:r>
            <a:r>
              <a:rPr lang="zh-CN" altLang="en-US" sz="1900" b="1" dirty="0">
                <a:latin typeface="+mn-ea"/>
              </a:rPr>
              <a:t>协议分层</a:t>
            </a:r>
          </a:p>
          <a:p>
            <a:pPr lvl="0"/>
            <a:r>
              <a:rPr lang="zh-CN" altLang="en-US" sz="1900" dirty="0">
                <a:latin typeface="+mn-ea"/>
              </a:rPr>
              <a:t>（</a:t>
            </a:r>
            <a:r>
              <a:rPr lang="en-US" altLang="zh-CN" sz="1900" dirty="0">
                <a:latin typeface="+mn-ea"/>
              </a:rPr>
              <a:t>1</a:t>
            </a:r>
            <a:r>
              <a:rPr lang="zh-CN" altLang="en-US" sz="1900" dirty="0">
                <a:latin typeface="+mn-ea"/>
              </a:rPr>
              <a:t>）分层有助于网络的实现和维护。</a:t>
            </a:r>
          </a:p>
          <a:p>
            <a:pPr lvl="0"/>
            <a:r>
              <a:rPr lang="zh-CN" altLang="en-US" sz="1900" dirty="0">
                <a:latin typeface="+mn-ea"/>
              </a:rPr>
              <a:t>（</a:t>
            </a:r>
            <a:r>
              <a:rPr lang="en-US" altLang="zh-CN" sz="1900" dirty="0">
                <a:latin typeface="+mn-ea"/>
              </a:rPr>
              <a:t>2</a:t>
            </a:r>
            <a:r>
              <a:rPr lang="zh-CN" altLang="en-US" sz="1900" dirty="0">
                <a:latin typeface="+mn-ea"/>
              </a:rPr>
              <a:t>）分层有助于技术发展。</a:t>
            </a:r>
          </a:p>
          <a:p>
            <a:pPr lvl="0"/>
            <a:r>
              <a:rPr lang="zh-CN" altLang="en-US" sz="1900" dirty="0">
                <a:latin typeface="+mn-ea"/>
              </a:rPr>
              <a:t>（</a:t>
            </a:r>
            <a:r>
              <a:rPr lang="en-US" altLang="zh-CN" sz="1900" dirty="0">
                <a:latin typeface="+mn-ea"/>
              </a:rPr>
              <a:t>3</a:t>
            </a:r>
            <a:r>
              <a:rPr lang="zh-CN" altLang="en-US" sz="1900" dirty="0">
                <a:latin typeface="+mn-ea"/>
              </a:rPr>
              <a:t>）分层有助于网络产品的生产。</a:t>
            </a:r>
          </a:p>
          <a:p>
            <a:pPr lvl="0"/>
            <a:r>
              <a:rPr lang="zh-CN" altLang="en-US" sz="1900" dirty="0">
                <a:latin typeface="+mn-ea"/>
              </a:rPr>
              <a:t>（</a:t>
            </a:r>
            <a:r>
              <a:rPr lang="en-US" altLang="zh-CN" sz="1900" dirty="0">
                <a:latin typeface="+mn-ea"/>
              </a:rPr>
              <a:t>4</a:t>
            </a:r>
            <a:r>
              <a:rPr lang="zh-CN" altLang="en-US" sz="1900" dirty="0">
                <a:latin typeface="+mn-ea"/>
              </a:rPr>
              <a:t>）分层能促进标准化工作。</a:t>
            </a:r>
          </a:p>
          <a:p>
            <a:pPr marR="0" lvl="0" rtl="0"/>
            <a:endParaRPr lang="zh-CN" altLang="en-US" b="1" i="0" u="none" strike="noStrike" baseline="0" dirty="0" smtClean="0">
              <a:latin typeface="Cambria" panose="020405030504060302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0597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6.3.2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网络体系结构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OSI </a:t>
            </a:r>
            <a:r>
              <a:rPr lang="zh-CN" alt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参考模型</a:t>
            </a:r>
          </a:p>
          <a:p>
            <a:r>
              <a:rPr lang="en-US" altLang="zh-CN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Internet</a:t>
            </a:r>
            <a:r>
              <a:rPr lang="zh-CN" alt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参考模型</a:t>
            </a:r>
          </a:p>
          <a:p>
            <a:r>
              <a:rPr lang="en-US" altLang="zh-CN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OSI </a:t>
            </a:r>
            <a:r>
              <a:rPr lang="zh-CN" alt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参考模型与</a:t>
            </a:r>
            <a:r>
              <a:rPr lang="en-US" altLang="zh-CN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TCP/IP</a:t>
            </a:r>
            <a:r>
              <a:rPr lang="zh-CN" alt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参考模型的比较</a:t>
            </a:r>
          </a:p>
          <a:p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常用的应用层协议主要有以下几种： </a:t>
            </a:r>
          </a:p>
          <a:p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）超文本传输协议（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），用来传递制作的万维网（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）网页文件。</a:t>
            </a:r>
          </a:p>
          <a:p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）文件传输协议（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FTP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），用于实现互联网中的交互式文件传输功能。</a:t>
            </a:r>
          </a:p>
          <a:p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）简单邮件协议（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SMTP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），用于实现互联网中的电子邮件传送功能。</a:t>
            </a:r>
          </a:p>
          <a:p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）远程登录协议（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Telnet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），用于实现互联网中的远程登录功能。</a:t>
            </a:r>
          </a:p>
          <a:p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）域名服务（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DNS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），用于实现网络设备名字到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地址映射的网络服务。</a:t>
            </a:r>
          </a:p>
          <a:p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）路由信息协议（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RIP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），用于网络设备之间交换路由信息。</a:t>
            </a:r>
          </a:p>
          <a:p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）简单网络管理协议（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SNMP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），用于收集和交换网络管理信息。</a:t>
            </a:r>
          </a:p>
          <a:p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）网络文件系统（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NFS</a:t>
            </a:r>
            <a:r>
              <a:rPr lang="zh-CN" alt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），用于网络中不同主机间的文件共享。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498995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</TotalTime>
  <Words>1617</Words>
  <Application>Microsoft Office PowerPoint</Application>
  <PresentationFormat>宽屏</PresentationFormat>
  <Paragraphs>191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黑体</vt:lpstr>
      <vt:lpstr>宋体</vt:lpstr>
      <vt:lpstr>微软雅黑</vt:lpstr>
      <vt:lpstr>Calibri</vt:lpstr>
      <vt:lpstr>Calibri Light</vt:lpstr>
      <vt:lpstr>Cambria</vt:lpstr>
      <vt:lpstr>Tahoma</vt:lpstr>
      <vt:lpstr>Times New Roman</vt:lpstr>
      <vt:lpstr>回顾</vt:lpstr>
      <vt:lpstr>第6章    计算机网络基础</vt:lpstr>
      <vt:lpstr>6.1  计算机网络概述</vt:lpstr>
      <vt:lpstr>6.1.2  计算机网络的组成</vt:lpstr>
      <vt:lpstr>6.1.3  计算机网络的功能</vt:lpstr>
      <vt:lpstr>6.1.4  计算机网络的分类</vt:lpstr>
      <vt:lpstr>6.2 计算机网络系统</vt:lpstr>
      <vt:lpstr>6.2.2 网络软件</vt:lpstr>
      <vt:lpstr>6.3 计算机网络协议与体系结构</vt:lpstr>
      <vt:lpstr>6.3.2 网络体系结构</vt:lpstr>
      <vt:lpstr>6.4 Internet基础</vt:lpstr>
      <vt:lpstr>6.4.2  Internet的组成及常用专业术语</vt:lpstr>
      <vt:lpstr>6.4.3  Internet的IP地址及域名系统</vt:lpstr>
      <vt:lpstr>6.4.4  Internet的接入方式</vt:lpstr>
      <vt:lpstr>6.4.5  接入Internet的计算机的上网设置</vt:lpstr>
      <vt:lpstr>6.5  移动通信网络和移动互联网</vt:lpstr>
      <vt:lpstr>6.5.2  移动互联网</vt:lpstr>
      <vt:lpstr>6.6 Internet应用</vt:lpstr>
      <vt:lpstr>6.6.5  流媒体应用 </vt:lpstr>
      <vt:lpstr>6.6.8  社交媒体 </vt:lpstr>
      <vt:lpstr>6.6.9  电子商务和电子支付 </vt:lpstr>
      <vt:lpstr>6.7 WWW与Web浏览器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第6章    计算机网络及网页制作</dc:title>
  <dc:creator>eyi0213@sina.com</dc:creator>
  <cp:lastModifiedBy>dell</cp:lastModifiedBy>
  <cp:revision>12</cp:revision>
  <dcterms:created xsi:type="dcterms:W3CDTF">2020-09-05T09:53:46Z</dcterms:created>
  <dcterms:modified xsi:type="dcterms:W3CDTF">2020-09-15T01:40:57Z</dcterms:modified>
</cp:coreProperties>
</file>